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"/>
  </p:handoutMasterIdLst>
  <p:sldIdLst>
    <p:sldId id="257" r:id="rId2"/>
  </p:sldIdLst>
  <p:sldSz cx="51206400" cy="36004500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44">
          <p15:clr>
            <a:srgbClr val="A4A3A4"/>
          </p15:clr>
        </p15:guide>
        <p15:guide id="2" pos="160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39B"/>
    <a:srgbClr val="F46B68"/>
    <a:srgbClr val="003366"/>
    <a:srgbClr val="90C9CC"/>
    <a:srgbClr val="95EAF3"/>
    <a:srgbClr val="FF6600"/>
    <a:srgbClr val="EE5176"/>
    <a:srgbClr val="F48BA4"/>
    <a:srgbClr val="56C6E0"/>
    <a:srgbClr val="AEE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89" autoAdjust="0"/>
    <p:restoredTop sz="90844" autoAdjust="0"/>
  </p:normalViewPr>
  <p:slideViewPr>
    <p:cSldViewPr>
      <p:cViewPr varScale="1">
        <p:scale>
          <a:sx n="22" d="100"/>
          <a:sy n="22" d="100"/>
        </p:scale>
        <p:origin x="1794" y="90"/>
      </p:cViewPr>
      <p:guideLst>
        <p:guide orient="horz" pos="11444"/>
        <p:guide pos="160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PS</c:v>
                </c:pt>
              </c:strCache>
            </c:strRef>
          </c:tx>
          <c:invertIfNegative val="0"/>
          <c:cat>
            <c:strRef>
              <c:f>Feuil1!$A$2</c:f>
              <c:strCache>
                <c:ptCount val="1"/>
                <c:pt idx="0">
                  <c:v>ΔM12-M0</c:v>
                </c:pt>
              </c:strCache>
            </c:strRef>
          </c:cat>
          <c:val>
            <c:numRef>
              <c:f>Feuil1!$B$2</c:f>
              <c:numCache>
                <c:formatCode>General</c:formatCode>
                <c:ptCount val="1"/>
                <c:pt idx="0">
                  <c:v>-1074.52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10-4E24-9B74-DEF87CC03CD8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VIE</c:v>
                </c:pt>
              </c:strCache>
            </c:strRef>
          </c:tx>
          <c:invertIfNegative val="0"/>
          <c:cat>
            <c:strRef>
              <c:f>Feuil1!$A$2</c:f>
              <c:strCache>
                <c:ptCount val="1"/>
                <c:pt idx="0">
                  <c:v>ΔM12-M0</c:v>
                </c:pt>
              </c:strCache>
            </c:strRef>
          </c:cat>
          <c:val>
            <c:numRef>
              <c:f>Feuil1!$C$2</c:f>
              <c:numCache>
                <c:formatCode>General</c:formatCode>
                <c:ptCount val="1"/>
                <c:pt idx="0">
                  <c:v>-2710.5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10-4E24-9B74-DEF87CC03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751040"/>
        <c:axId val="81769216"/>
        <c:axId val="0"/>
      </c:bar3DChart>
      <c:catAx>
        <c:axId val="817510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1769216"/>
        <c:crosses val="autoZero"/>
        <c:auto val="1"/>
        <c:lblAlgn val="ctr"/>
        <c:lblOffset val="100"/>
        <c:noMultiLvlLbl val="0"/>
      </c:catAx>
      <c:valAx>
        <c:axId val="817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75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9632979376560511"/>
          <c:y val="0.82186005394745787"/>
          <c:w val="0.51939075482841091"/>
          <c:h val="0.178139946052542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3600" baseline="0">
          <a:solidFill>
            <a:schemeClr val="tx1">
              <a:lumMod val="75000"/>
              <a:lumOff val="25000"/>
            </a:schemeClr>
          </a:solidFill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EPO (µg/mo)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M0</c:v>
                </c:pt>
                <c:pt idx="1">
                  <c:v>M3</c:v>
                </c:pt>
                <c:pt idx="2">
                  <c:v>M6</c:v>
                </c:pt>
                <c:pt idx="3">
                  <c:v>M9</c:v>
                </c:pt>
                <c:pt idx="4">
                  <c:v>M12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202.7</c:v>
                </c:pt>
                <c:pt idx="1">
                  <c:v>183.4</c:v>
                </c:pt>
                <c:pt idx="2">
                  <c:v>168.5</c:v>
                </c:pt>
                <c:pt idx="3">
                  <c:v>168.5</c:v>
                </c:pt>
                <c:pt idx="4">
                  <c:v>150.9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E3-4649-BBFE-0C4519638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998208"/>
        <c:axId val="81999744"/>
        <c:axId val="0"/>
      </c:bar3DChart>
      <c:catAx>
        <c:axId val="8199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999744"/>
        <c:crosses val="autoZero"/>
        <c:auto val="1"/>
        <c:lblAlgn val="ctr"/>
        <c:lblOffset val="100"/>
        <c:noMultiLvlLbl val="0"/>
      </c:catAx>
      <c:valAx>
        <c:axId val="8199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99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aseline="0">
          <a:solidFill>
            <a:schemeClr val="tx1">
              <a:lumMod val="75000"/>
              <a:lumOff val="25000"/>
            </a:schemeClr>
          </a:solidFill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M0</c:v>
                </c:pt>
                <c:pt idx="1">
                  <c:v>M3</c:v>
                </c:pt>
                <c:pt idx="2">
                  <c:v>M6</c:v>
                </c:pt>
                <c:pt idx="3">
                  <c:v>M9</c:v>
                </c:pt>
                <c:pt idx="4">
                  <c:v>M12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78.099999999999994</c:v>
                </c:pt>
                <c:pt idx="1">
                  <c:v>62.8</c:v>
                </c:pt>
                <c:pt idx="2">
                  <c:v>66.5</c:v>
                </c:pt>
                <c:pt idx="3">
                  <c:v>55.9</c:v>
                </c:pt>
                <c:pt idx="4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1-4285-A12E-EBB842CD7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274560"/>
        <c:axId val="82276352"/>
        <c:axId val="0"/>
      </c:bar3DChart>
      <c:catAx>
        <c:axId val="82274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2276352"/>
        <c:crosses val="autoZero"/>
        <c:auto val="1"/>
        <c:lblAlgn val="ctr"/>
        <c:lblOffset val="100"/>
        <c:noMultiLvlLbl val="0"/>
      </c:catAx>
      <c:valAx>
        <c:axId val="8227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274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4000" baseline="0">
          <a:solidFill>
            <a:schemeClr val="tx1">
              <a:lumMod val="75000"/>
              <a:lumOff val="25000"/>
            </a:schemeClr>
          </a:solidFill>
          <a:latin typeface="Calibri" pitchFamily="34" charset="0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7125" cy="31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3877" y="0"/>
            <a:ext cx="4277124" cy="31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021"/>
            <a:ext cx="4277125" cy="31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3877" y="6465021"/>
            <a:ext cx="4277124" cy="31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CA635B9-A75D-4050-B8CA-FDBBFB6449AF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1" y="11835425"/>
            <a:ext cx="46058667" cy="81670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1" y="21590000"/>
            <a:ext cx="37930667" cy="97362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712752" y="3139590"/>
            <a:ext cx="12269767" cy="343693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5922" y="3139590"/>
            <a:ext cx="36576000" cy="343693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9744" y="24482916"/>
            <a:ext cx="46058667" cy="756749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79744" y="16148539"/>
            <a:ext cx="46058667" cy="833437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3828" y="10160002"/>
            <a:ext cx="24363931" cy="27348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18589" y="10160002"/>
            <a:ext cx="24363931" cy="27348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33" y="1525221"/>
            <a:ext cx="487680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9333" y="8528539"/>
            <a:ext cx="23942479" cy="35535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9333" y="12082097"/>
            <a:ext cx="23942479" cy="219526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527330" y="8528539"/>
            <a:ext cx="23950005" cy="35535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527330" y="12082097"/>
            <a:ext cx="23950005" cy="219526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35" y="1516675"/>
            <a:ext cx="17826410" cy="645624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5484" y="1516673"/>
            <a:ext cx="30291851" cy="3251810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09335" y="7972916"/>
            <a:ext cx="17826410" cy="26061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590" y="26670002"/>
            <a:ext cx="32512000" cy="31481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21590" y="3404577"/>
            <a:ext cx="32512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590" y="29818136"/>
            <a:ext cx="32512000" cy="4471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C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3068" y="9600714"/>
            <a:ext cx="46274410" cy="25845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" y="11201644"/>
            <a:ext cx="4550677" cy="48003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63600" eaLnBrk="0" hangingPunct="0">
              <a:defRPr/>
            </a:pPr>
            <a:endParaRPr lang="en-US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682687" y="2967406"/>
            <a:ext cx="46384790" cy="4700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203025" rIns="0" bIns="2030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</a:t>
            </a:r>
            <a:br>
              <a:rPr lang="de-DE"/>
            </a:br>
            <a:r>
              <a:rPr lang="de-DE"/>
              <a:t>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032250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032250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</a:defRPr>
      </a:lvl2pPr>
      <a:lvl3pPr algn="l" defTabSz="4032250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</a:defRPr>
      </a:lvl3pPr>
      <a:lvl4pPr algn="l" defTabSz="4032250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</a:defRPr>
      </a:lvl4pPr>
      <a:lvl5pPr algn="l" defTabSz="4032250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</a:defRPr>
      </a:lvl5pPr>
      <a:lvl6pPr marL="457200" algn="l" defTabSz="4267200" rtl="0" eaLnBrk="0" fontAlgn="base" hangingPunct="0">
        <a:spcBef>
          <a:spcPct val="0"/>
        </a:spcBef>
        <a:spcAft>
          <a:spcPct val="0"/>
        </a:spcAft>
        <a:defRPr sz="14000" b="1">
          <a:solidFill>
            <a:srgbClr val="000000"/>
          </a:solidFill>
          <a:latin typeface="Arial" charset="0"/>
        </a:defRPr>
      </a:lvl6pPr>
      <a:lvl7pPr marL="914400" algn="l" defTabSz="4267200" rtl="0" eaLnBrk="0" fontAlgn="base" hangingPunct="0">
        <a:spcBef>
          <a:spcPct val="0"/>
        </a:spcBef>
        <a:spcAft>
          <a:spcPct val="0"/>
        </a:spcAft>
        <a:defRPr sz="14000" b="1">
          <a:solidFill>
            <a:srgbClr val="000000"/>
          </a:solidFill>
          <a:latin typeface="Arial" charset="0"/>
        </a:defRPr>
      </a:lvl7pPr>
      <a:lvl8pPr marL="1371600" algn="l" defTabSz="4267200" rtl="0" eaLnBrk="0" fontAlgn="base" hangingPunct="0">
        <a:spcBef>
          <a:spcPct val="0"/>
        </a:spcBef>
        <a:spcAft>
          <a:spcPct val="0"/>
        </a:spcAft>
        <a:defRPr sz="14000" b="1">
          <a:solidFill>
            <a:srgbClr val="000000"/>
          </a:solidFill>
          <a:latin typeface="Arial" charset="0"/>
        </a:defRPr>
      </a:lvl8pPr>
      <a:lvl9pPr marL="1828800" algn="l" defTabSz="4267200" rtl="0" eaLnBrk="0" fontAlgn="base" hangingPunct="0">
        <a:spcBef>
          <a:spcPct val="0"/>
        </a:spcBef>
        <a:spcAft>
          <a:spcPct val="0"/>
        </a:spcAft>
        <a:defRPr sz="14000" b="1">
          <a:solidFill>
            <a:srgbClr val="000000"/>
          </a:solidFill>
          <a:latin typeface="Arial" charset="0"/>
        </a:defRPr>
      </a:lvl9pPr>
    </p:titleStyle>
    <p:bodyStyle>
      <a:lvl1pPr marL="839788" indent="-839788" algn="l" defTabSz="4032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·"/>
        <a:defRPr sz="10600" b="1">
          <a:solidFill>
            <a:srgbClr val="000000"/>
          </a:solidFill>
          <a:latin typeface="+mn-lt"/>
          <a:ea typeface="+mn-ea"/>
          <a:cs typeface="+mn-cs"/>
        </a:defRPr>
      </a:lvl1pPr>
      <a:lvl2pPr marL="3346450" indent="-1666875" algn="l" defTabSz="4032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Ü"/>
        <a:defRPr sz="9700" b="1">
          <a:solidFill>
            <a:srgbClr val="000000"/>
          </a:solidFill>
          <a:latin typeface="+mn-lt"/>
        </a:defRPr>
      </a:lvl2pPr>
      <a:lvl3pPr marL="4200525" indent="1211263" algn="l" defTabSz="4032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8800" b="1">
          <a:solidFill>
            <a:srgbClr val="000000"/>
          </a:solidFill>
          <a:latin typeface="+mn-lt"/>
        </a:defRPr>
      </a:lvl3pPr>
      <a:lvl4pPr marL="7358063" indent="-1008063" algn="l" defTabSz="4032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Monotype Sorts"/>
        <a:buChar char="u"/>
        <a:defRPr sz="7900" b="1">
          <a:solidFill>
            <a:srgbClr val="000000"/>
          </a:solidFill>
          <a:latin typeface="+mn-lt"/>
        </a:defRPr>
      </a:lvl4pPr>
      <a:lvl5pPr marL="8197850" indent="1008063" algn="l" defTabSz="403225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4"/>
        <a:defRPr sz="7100" b="1">
          <a:solidFill>
            <a:srgbClr val="000000"/>
          </a:solidFill>
          <a:latin typeface="+mn-lt"/>
        </a:defRPr>
      </a:lvl5pPr>
      <a:lvl6pPr marL="9132888" indent="1066800" algn="l" defTabSz="426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 pitchFamily="2" charset="2"/>
        <a:buChar char="4"/>
        <a:defRPr sz="7500" b="1">
          <a:solidFill>
            <a:srgbClr val="000000"/>
          </a:solidFill>
          <a:latin typeface="+mn-lt"/>
        </a:defRPr>
      </a:lvl6pPr>
      <a:lvl7pPr marL="9590088" indent="1066800" algn="l" defTabSz="426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 pitchFamily="2" charset="2"/>
        <a:buChar char="4"/>
        <a:defRPr sz="7500" b="1">
          <a:solidFill>
            <a:srgbClr val="000000"/>
          </a:solidFill>
          <a:latin typeface="+mn-lt"/>
        </a:defRPr>
      </a:lvl7pPr>
      <a:lvl8pPr marL="10047288" indent="1066800" algn="l" defTabSz="426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 pitchFamily="2" charset="2"/>
        <a:buChar char="4"/>
        <a:defRPr sz="7500" b="1">
          <a:solidFill>
            <a:srgbClr val="000000"/>
          </a:solidFill>
          <a:latin typeface="+mn-lt"/>
        </a:defRPr>
      </a:lvl8pPr>
      <a:lvl9pPr marL="10504488" indent="1066800" algn="l" defTabSz="426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 pitchFamily="2" charset="2"/>
        <a:buChar char="4"/>
        <a:defRPr sz="75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 bwMode="auto">
          <a:xfrm>
            <a:off x="19122480" y="6769002"/>
            <a:ext cx="31723880" cy="28875208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 Box 96"/>
          <p:cNvSpPr txBox="1">
            <a:spLocks noChangeArrowheads="1"/>
          </p:cNvSpPr>
          <p:nvPr/>
        </p:nvSpPr>
        <p:spPr bwMode="auto">
          <a:xfrm>
            <a:off x="1497080" y="29960037"/>
            <a:ext cx="15625560" cy="3949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2" tIns="43191" rIns="86382" bIns="43191"/>
          <a:lstStyle/>
          <a:p>
            <a:pPr algn="just" defTabSz="863600" eaLnBrk="0" hangingPunct="0">
              <a:spcBef>
                <a:spcPct val="40000"/>
              </a:spcBef>
            </a:pPr>
            <a:r>
              <a:rPr lang="en-US" sz="3800">
                <a:latin typeface="Arial" pitchFamily="34" charset="0"/>
                <a:cs typeface="Arial" pitchFamily="34" charset="0"/>
              </a:rPr>
              <a:t> </a:t>
            </a:r>
            <a:endParaRPr lang="de-DE" sz="3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26"/>
          <p:cNvSpPr>
            <a:spLocks noChangeArrowheads="1"/>
          </p:cNvSpPr>
          <p:nvPr/>
        </p:nvSpPr>
        <p:spPr bwMode="auto">
          <a:xfrm>
            <a:off x="5686126" y="-14837450"/>
            <a:ext cx="2843064" cy="573264"/>
          </a:xfrm>
          <a:prstGeom prst="roundRect">
            <a:avLst>
              <a:gd name="adj" fmla="val 16667"/>
            </a:avLst>
          </a:prstGeom>
          <a:noFill/>
          <a:ln w="12700" algn="ctr">
            <a:noFill/>
            <a:round/>
            <a:headEnd/>
            <a:tailEnd/>
          </a:ln>
        </p:spPr>
        <p:txBody>
          <a:bodyPr lIns="0" tIns="0" rIns="0" bIns="0"/>
          <a:lstStyle/>
          <a:p>
            <a:pPr defTabSz="863600" eaLnBrk="0" hangingPunct="0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88"/>
          <p:cNvSpPr>
            <a:spLocks noChangeArrowheads="1"/>
          </p:cNvSpPr>
          <p:nvPr/>
        </p:nvSpPr>
        <p:spPr bwMode="auto">
          <a:xfrm>
            <a:off x="0" y="8473741"/>
            <a:ext cx="8664656" cy="95955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6382" tIns="43191" rIns="86382" bIns="43191" anchor="ctr"/>
          <a:lstStyle/>
          <a:p>
            <a:pPr indent="700088" defTabSz="863600" eaLnBrk="0" hangingPunct="0"/>
            <a:r>
              <a:rPr lang="de-DE" sz="6000" b="1" dirty="0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Background/ </a:t>
            </a:r>
            <a:r>
              <a:rPr lang="de-DE" sz="6000" b="1" dirty="0" err="1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Aim</a:t>
            </a:r>
            <a:endParaRPr lang="en-GB" sz="5400" b="1" dirty="0">
              <a:solidFill>
                <a:schemeClr val="bg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6" name="AutoShape 91"/>
          <p:cNvSpPr>
            <a:spLocks noChangeArrowheads="1"/>
          </p:cNvSpPr>
          <p:nvPr/>
        </p:nvSpPr>
        <p:spPr bwMode="auto">
          <a:xfrm>
            <a:off x="-31648" y="14833898"/>
            <a:ext cx="10604609" cy="975431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6382" tIns="43191" rIns="86382" bIns="43191" anchor="ctr"/>
          <a:lstStyle/>
          <a:p>
            <a:pPr indent="700088" defTabSz="863600" eaLnBrk="0" hangingPunct="0"/>
            <a:r>
              <a:rPr lang="de-DE" sz="6000" b="1" dirty="0" err="1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Methods</a:t>
            </a:r>
            <a:endParaRPr lang="en-GB" sz="6000" b="1" dirty="0">
              <a:solidFill>
                <a:schemeClr val="bg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11" name="AutoShape 97"/>
          <p:cNvSpPr>
            <a:spLocks noChangeArrowheads="1"/>
          </p:cNvSpPr>
          <p:nvPr/>
        </p:nvSpPr>
        <p:spPr bwMode="auto">
          <a:xfrm>
            <a:off x="0" y="30996372"/>
            <a:ext cx="5482926" cy="97543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6382" tIns="43191" rIns="86382" bIns="43191" anchor="ctr"/>
          <a:lstStyle/>
          <a:p>
            <a:pPr indent="700088" defTabSz="863600" eaLnBrk="0" hangingPunct="0"/>
            <a:r>
              <a:rPr lang="de-DE" sz="6000" b="1" dirty="0" err="1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Conclusion</a:t>
            </a:r>
            <a:endParaRPr lang="en-GB" sz="6000" b="1" dirty="0">
              <a:solidFill>
                <a:schemeClr val="bg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24" name="Rectangle 160"/>
          <p:cNvSpPr>
            <a:spLocks noChangeArrowheads="1"/>
          </p:cNvSpPr>
          <p:nvPr/>
        </p:nvSpPr>
        <p:spPr bwMode="auto">
          <a:xfrm>
            <a:off x="1" y="-15632088"/>
            <a:ext cx="184731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fr-FR"/>
          </a:p>
        </p:txBody>
      </p:sp>
      <p:sp>
        <p:nvSpPr>
          <p:cNvPr id="8" name="AutoShape 94"/>
          <p:cNvSpPr>
            <a:spLocks noChangeArrowheads="1"/>
          </p:cNvSpPr>
          <p:nvPr/>
        </p:nvSpPr>
        <p:spPr bwMode="auto">
          <a:xfrm>
            <a:off x="19122480" y="5688882"/>
            <a:ext cx="7711180" cy="1008944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86382" tIns="43191" rIns="86382" bIns="43191" anchor="ctr"/>
          <a:lstStyle/>
          <a:p>
            <a:pPr indent="647700" defTabSz="863600" eaLnBrk="0" hangingPunct="0"/>
            <a:r>
              <a:rPr lang="de-DE" sz="6000" b="1" dirty="0" err="1">
                <a:solidFill>
                  <a:schemeClr val="bg1"/>
                </a:solidFill>
                <a:latin typeface="Berlin Sans FB Demi" pitchFamily="34" charset="0"/>
                <a:cs typeface="Aharoni" pitchFamily="2" charset="-79"/>
              </a:rPr>
              <a:t>Results</a:t>
            </a:r>
            <a:endParaRPr lang="en-GB" sz="6000" b="1" dirty="0">
              <a:solidFill>
                <a:schemeClr val="bg1"/>
              </a:solidFill>
              <a:latin typeface="Berlin Sans FB Demi" pitchFamily="34" charset="0"/>
              <a:cs typeface="Aharoni" pitchFamily="2" charset="-79"/>
            </a:endParaRPr>
          </a:p>
        </p:txBody>
      </p:sp>
      <p:sp>
        <p:nvSpPr>
          <p:cNvPr id="20" name="Rectangle 2002"/>
          <p:cNvSpPr>
            <a:spLocks noChangeArrowheads="1"/>
          </p:cNvSpPr>
          <p:nvPr/>
        </p:nvSpPr>
        <p:spPr bwMode="auto">
          <a:xfrm>
            <a:off x="19829308" y="6925212"/>
            <a:ext cx="107803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3600" dirty="0">
                <a:solidFill>
                  <a:srgbClr val="1D839B"/>
                </a:solidFill>
                <a:latin typeface="Calibri" pitchFamily="34" charset="0"/>
              </a:rPr>
              <a:t>Characteristics</a:t>
            </a:r>
            <a:r>
              <a:rPr lang="en-GB" sz="4000" dirty="0">
                <a:solidFill>
                  <a:srgbClr val="1D839B"/>
                </a:solidFill>
                <a:latin typeface="Calibri" pitchFamily="34" charset="0"/>
              </a:rPr>
              <a:t> of the patients at baseline (</a:t>
            </a:r>
            <a:r>
              <a:rPr lang="en-GB" sz="4000" dirty="0" err="1">
                <a:solidFill>
                  <a:srgbClr val="1D839B"/>
                </a:solidFill>
                <a:latin typeface="Calibri" pitchFamily="34" charset="0"/>
              </a:rPr>
              <a:t>mean</a:t>
            </a:r>
            <a:r>
              <a:rPr lang="en-GB" sz="4000" u="sng" dirty="0" err="1">
                <a:solidFill>
                  <a:srgbClr val="1D839B"/>
                </a:solidFill>
                <a:latin typeface="Calibri" pitchFamily="34" charset="0"/>
              </a:rPr>
              <a:t>+</a:t>
            </a:r>
            <a:r>
              <a:rPr lang="en-GB" sz="4000" dirty="0" err="1">
                <a:solidFill>
                  <a:srgbClr val="1D839B"/>
                </a:solidFill>
                <a:latin typeface="Calibri" pitchFamily="34" charset="0"/>
              </a:rPr>
              <a:t>sd</a:t>
            </a:r>
            <a:r>
              <a:rPr lang="en-GB" sz="4000" dirty="0">
                <a:solidFill>
                  <a:srgbClr val="1D839B"/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23" name="Text Box 779"/>
          <p:cNvSpPr txBox="1">
            <a:spLocks noChangeArrowheads="1"/>
          </p:cNvSpPr>
          <p:nvPr/>
        </p:nvSpPr>
        <p:spPr bwMode="auto">
          <a:xfrm>
            <a:off x="19482520" y="28515418"/>
            <a:ext cx="11377264" cy="22322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6382" tIns="43191" rIns="86382" bIns="43191"/>
          <a:lstStyle/>
          <a:p>
            <a:pPr algn="just" defTabSz="863600" eaLnBrk="0" hangingPunct="0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No improvement in inflammatory markers (CRP, IL-6, TNF-alpha and fibrinogen) or impairment of nutritional parameters (albumin and </a:t>
            </a:r>
            <a:r>
              <a:rPr 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transthyretin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) were observed over the period.</a:t>
            </a: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2" y="2"/>
            <a:ext cx="51206399" cy="2549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algn="ctr" defTabSz="863600"/>
            <a:r>
              <a:rPr lang="en-US" sz="8000" b="1" dirty="0">
                <a:solidFill>
                  <a:schemeClr val="bg1"/>
                </a:solidFill>
                <a:latin typeface="Berlin Sans FB Demi" pitchFamily="34" charset="0"/>
              </a:rPr>
              <a:t>Vitamin E </a:t>
            </a:r>
            <a:r>
              <a:rPr lang="en-US" sz="8000" b="1" dirty="0" err="1">
                <a:solidFill>
                  <a:schemeClr val="bg1"/>
                </a:solidFill>
                <a:latin typeface="Berlin Sans FB Demi" pitchFamily="34" charset="0"/>
              </a:rPr>
              <a:t>polysulfone</a:t>
            </a:r>
            <a:r>
              <a:rPr lang="en-US" sz="8000" b="1" dirty="0">
                <a:solidFill>
                  <a:schemeClr val="bg1"/>
                </a:solidFill>
                <a:latin typeface="Berlin Sans FB Demi" pitchFamily="34" charset="0"/>
              </a:rPr>
              <a:t> dialyzer improves erythropoietin </a:t>
            </a:r>
            <a:r>
              <a:rPr lang="en-US" sz="8000" b="1" dirty="0" err="1">
                <a:solidFill>
                  <a:schemeClr val="bg1"/>
                </a:solidFill>
                <a:latin typeface="Berlin Sans FB Demi" pitchFamily="34" charset="0"/>
              </a:rPr>
              <a:t>hyporesponsiveness</a:t>
            </a:r>
            <a:endParaRPr lang="en-US" sz="8000" b="1" dirty="0">
              <a:solidFill>
                <a:schemeClr val="bg1"/>
              </a:solidFill>
              <a:latin typeface="Berlin Sans FB Demi" pitchFamily="34" charset="0"/>
            </a:endParaRPr>
          </a:p>
          <a:p>
            <a:pPr algn="ctr" defTabSz="863600"/>
            <a:r>
              <a:rPr lang="en-US" sz="8000" b="1" dirty="0">
                <a:solidFill>
                  <a:schemeClr val="bg1"/>
                </a:solidFill>
                <a:latin typeface="Berlin Sans FB Demi" pitchFamily="34" charset="0"/>
              </a:rPr>
              <a:t> in chronic kidney disease patients on dialysis with low grade inflammation</a:t>
            </a:r>
          </a:p>
        </p:txBody>
      </p:sp>
      <p:sp>
        <p:nvSpPr>
          <p:cNvPr id="55" name="Text Box 777"/>
          <p:cNvSpPr txBox="1">
            <a:spLocks noChangeArrowheads="1"/>
          </p:cNvSpPr>
          <p:nvPr/>
        </p:nvSpPr>
        <p:spPr bwMode="auto">
          <a:xfrm>
            <a:off x="7641328" y="3312618"/>
            <a:ext cx="354505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9475"/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PhyMedExp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,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University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 of Montpellier, INSERM, CNRS,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Department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 of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Biochemistry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 and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Hormonology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,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University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 </a:t>
            </a:r>
            <a:r>
              <a:rPr lang="fr-FR" sz="3600" dirty="0" err="1">
                <a:solidFill>
                  <a:srgbClr val="1D839B"/>
                </a:solidFill>
                <a:latin typeface="Calibri" pitchFamily="34" charset="0"/>
              </a:rPr>
              <a:t>Hospital</a:t>
            </a:r>
            <a:r>
              <a:rPr lang="fr-FR" sz="3600" dirty="0">
                <a:solidFill>
                  <a:srgbClr val="1D839B"/>
                </a:solidFill>
                <a:latin typeface="Calibri" pitchFamily="34" charset="0"/>
              </a:rPr>
              <a:t> Center, Montpellier, F-34000 France</a:t>
            </a:r>
          </a:p>
        </p:txBody>
      </p:sp>
      <p:sp>
        <p:nvSpPr>
          <p:cNvPr id="56" name="Text Box 778"/>
          <p:cNvSpPr txBox="1">
            <a:spLocks noChangeArrowheads="1"/>
          </p:cNvSpPr>
          <p:nvPr/>
        </p:nvSpPr>
        <p:spPr bwMode="auto">
          <a:xfrm>
            <a:off x="0" y="2703841"/>
            <a:ext cx="51206400" cy="76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974" tIns="43987" rIns="87974" bIns="43987">
            <a:spAutoFit/>
          </a:bodyPr>
          <a:lstStyle/>
          <a:p>
            <a:pPr algn="ctr" defTabSz="879475">
              <a:spcBef>
                <a:spcPct val="50000"/>
              </a:spcBef>
            </a:pPr>
            <a:r>
              <a:rPr lang="en-GB" sz="4400" b="1" dirty="0">
                <a:solidFill>
                  <a:srgbClr val="1D839B"/>
                </a:solidFill>
                <a:latin typeface="Berlin Sans FB Demi" pitchFamily="34" charset="0"/>
              </a:rPr>
              <a:t>Jean-Paul CRISTOL and Marion MORENA </a:t>
            </a:r>
            <a:r>
              <a:rPr lang="en-US" sz="4400" b="1" dirty="0">
                <a:solidFill>
                  <a:srgbClr val="1D839B"/>
                </a:solidFill>
                <a:latin typeface="Berlin Sans FB Demi" pitchFamily="34" charset="0"/>
              </a:rPr>
              <a:t>on behalf of the EVIA study and the VIVRE cohort</a:t>
            </a:r>
            <a:endParaRPr lang="en-GB" sz="4400" b="1" dirty="0">
              <a:solidFill>
                <a:srgbClr val="1D839B"/>
              </a:solidFill>
              <a:latin typeface="Berlin Sans FB Demi" pitchFamily="34" charset="0"/>
            </a:endParaRPr>
          </a:p>
        </p:txBody>
      </p:sp>
      <p:pic>
        <p:nvPicPr>
          <p:cNvPr id="58" name="Image 57" descr="2016-01-13-logo_CH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400" y="216484"/>
            <a:ext cx="2735083" cy="1944216"/>
          </a:xfrm>
          <a:prstGeom prst="rect">
            <a:avLst/>
          </a:prstGeom>
        </p:spPr>
      </p:pic>
      <p:pic>
        <p:nvPicPr>
          <p:cNvPr id="59" name="Image 58" descr="LOGO_original_RVB_gran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6784" y="144266"/>
            <a:ext cx="2088653" cy="2088653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22171020" y="16058034"/>
            <a:ext cx="4536504" cy="830997"/>
          </a:xfrm>
          <a:prstGeom prst="rect">
            <a:avLst/>
          </a:prstGeom>
          <a:solidFill>
            <a:srgbClr val="1D839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err="1">
                <a:solidFill>
                  <a:schemeClr val="bg1"/>
                </a:solidFill>
                <a:latin typeface="Calibri" pitchFamily="34" charset="0"/>
              </a:rPr>
              <a:t>Study</a:t>
            </a:r>
            <a:r>
              <a:rPr lang="fr-FR" sz="4800" b="1" dirty="0">
                <a:solidFill>
                  <a:schemeClr val="bg1"/>
                </a:solidFill>
                <a:latin typeface="Calibri" pitchFamily="34" charset="0"/>
              </a:rPr>
              <a:t>-1.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8852672" y="16058034"/>
            <a:ext cx="4536504" cy="830997"/>
          </a:xfrm>
          <a:prstGeom prst="rect">
            <a:avLst/>
          </a:prstGeom>
          <a:solidFill>
            <a:srgbClr val="1D839B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err="1">
                <a:solidFill>
                  <a:schemeClr val="bg1"/>
                </a:solidFill>
                <a:latin typeface="Calibri" pitchFamily="34" charset="0"/>
              </a:rPr>
              <a:t>Study</a:t>
            </a:r>
            <a:r>
              <a:rPr lang="fr-FR" sz="4800" b="1" dirty="0">
                <a:solidFill>
                  <a:schemeClr val="bg1"/>
                </a:solidFill>
                <a:latin typeface="Calibri" pitchFamily="34" charset="0"/>
              </a:rPr>
              <a:t>-2.</a:t>
            </a:r>
          </a:p>
        </p:txBody>
      </p:sp>
      <p:sp>
        <p:nvSpPr>
          <p:cNvPr id="30" name="Rectangle à coins arrondis 29"/>
          <p:cNvSpPr/>
          <p:nvPr/>
        </p:nvSpPr>
        <p:spPr bwMode="auto">
          <a:xfrm>
            <a:off x="184376" y="9505306"/>
            <a:ext cx="17929992" cy="496855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rgbClr val="1D839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 Box 87"/>
          <p:cNvSpPr txBox="1">
            <a:spLocks noChangeArrowheads="1"/>
          </p:cNvSpPr>
          <p:nvPr/>
        </p:nvSpPr>
        <p:spPr bwMode="auto">
          <a:xfrm>
            <a:off x="808832" y="9841012"/>
            <a:ext cx="16729472" cy="463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82" tIns="43191" rIns="86382" bIns="43191"/>
          <a:lstStyle/>
          <a:p>
            <a:pPr algn="just" defTabSz="863600" eaLnBrk="0" hangingPunct="0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This work aimed at evaluating 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vitamin E-coated </a:t>
            </a:r>
            <a:r>
              <a:rPr lang="en-US" sz="4400" b="1" dirty="0" err="1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polysulfone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 (PS) membrane (</a:t>
            </a:r>
            <a:r>
              <a:rPr lang="en-US" sz="4400" b="1" dirty="0" err="1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VItabranE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®, VIE)</a:t>
            </a:r>
            <a:r>
              <a:rPr lang="en-US" sz="4800" b="1" dirty="0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effect on 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erythropoietin </a:t>
            </a:r>
            <a:r>
              <a:rPr lang="en-US" sz="4400" b="1" dirty="0" err="1">
                <a:solidFill>
                  <a:srgbClr val="1D839B"/>
                </a:solidFill>
                <a:latin typeface="Optima" pitchFamily="34" charset="0"/>
                <a:cs typeface="Segoe UI" pitchFamily="34" charset="0"/>
              </a:rPr>
              <a:t>hyporesponsiveness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through two prospective multicenter studies, one controlled randomized study (Study-1) and one observational study (Study-2) in 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Arial" pitchFamily="34" charset="0"/>
              </a:rPr>
              <a:t>chronic kidney disease patients on dialysis </a:t>
            </a:r>
            <a:r>
              <a:rPr lang="en-US" sz="4400" b="1" u="sng" dirty="0">
                <a:solidFill>
                  <a:srgbClr val="1D839B"/>
                </a:solidFill>
                <a:latin typeface="Optima" pitchFamily="34" charset="0"/>
                <a:cs typeface="Arial" pitchFamily="34" charset="0"/>
              </a:rPr>
              <a:t>with low grade inflammation</a:t>
            </a: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Optima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after a 12-month period. 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/>
        </p:nvGraphicFramePr>
        <p:xfrm>
          <a:off x="472408" y="15852949"/>
          <a:ext cx="18074007" cy="1489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2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9258">
                <a:tc>
                  <a:txBody>
                    <a:bodyPr/>
                    <a:lstStyle/>
                    <a:p>
                      <a:pPr algn="l" fontAlgn="t"/>
                      <a:r>
                        <a:rPr lang="fr-FR" sz="4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rgbClr val="1D83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4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-1</a:t>
                      </a:r>
                      <a:b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EVIA </a:t>
                      </a:r>
                      <a:r>
                        <a:rPr lang="fr-FR" sz="40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endParaRPr lang="fr-FR" sz="40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rgbClr val="1D83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4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-2</a:t>
                      </a:r>
                      <a:b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VIVRE </a:t>
                      </a:r>
                      <a:r>
                        <a:rPr lang="fr-FR" sz="40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Cohort</a:t>
                      </a:r>
                      <a:endParaRPr lang="fr-FR" sz="40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rgbClr val="1D83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258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design</a:t>
                      </a:r>
                      <a:b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Controlled randomized</a:t>
                      </a:r>
                      <a:b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PS </a:t>
                      </a:r>
                      <a:r>
                        <a:rPr lang="en-US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vs</a:t>
                      </a: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VIE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Observational</a:t>
                      </a:r>
                      <a:b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VIE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038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Centers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(N)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Patients (N)</a:t>
                      </a:r>
                      <a:b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60</a:t>
                      </a:r>
                      <a:b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(30 PS vs 30 VIE)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148 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eligible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out</a:t>
                      </a:r>
                      <a:r>
                        <a:rPr lang="fr-FR" sz="4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of a total of 244 </a:t>
                      </a:r>
                      <a:r>
                        <a:rPr lang="fr-FR" sz="4000" b="0" i="0" u="none" strike="noStrike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included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100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Criteria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ctr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CKD-5D patients </a:t>
                      </a:r>
                      <a:r>
                        <a:rPr lang="en-US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dialysed</a:t>
                      </a: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for &gt; 3 months 3 times/week for 3-4 h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4228">
                <a:tc>
                  <a:txBody>
                    <a:bodyPr/>
                    <a:lstStyle/>
                    <a:p>
                      <a:pPr algn="l" fontAlgn="t"/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- CRP in the range [5-20] mg/L during the three months prior      to inclusion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- CRP mean baseline level                     at 11</a:t>
                      </a:r>
                      <a:r>
                        <a:rPr lang="en-US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12 mg/L</a:t>
                      </a:r>
                    </a:p>
                    <a:p>
                      <a:pPr lvl="1" algn="l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- EPO overconsumption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9395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Duration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12 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months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Visits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(N)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5 (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Month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M0, M3, M6, M9, M12)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Outcomes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5" algn="l" fontAlgn="t"/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-</a:t>
                      </a:r>
                      <a:r>
                        <a:rPr lang="en-US" sz="4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Evolution of iron status, hemoglobin levels and administered doses of recombinant human erythropoietin (EPO) and iron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285750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25624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5" algn="l" fontAlgn="t">
                        <a:buFontTx/>
                        <a:buNone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- Evolution of 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high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sensitive CRP</a:t>
                      </a:r>
                      <a:endParaRPr lang="en-US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285750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l" fontAlgn="t"/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t">
                        <a:buFontTx/>
                        <a:buChar char="-"/>
                      </a:pPr>
                      <a:r>
                        <a:rPr lang="en-US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Evolution</a:t>
                      </a:r>
                      <a:r>
                        <a:rPr lang="en-US" sz="4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of Interleukin-6,</a:t>
                      </a:r>
                    </a:p>
                    <a:p>
                      <a:pPr lvl="1" algn="l" fontAlgn="t">
                        <a:buFontTx/>
                        <a:buNone/>
                      </a:pPr>
                      <a:r>
                        <a:rPr lang="en-US" sz="4000" b="0" i="0" u="none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TNF-alpha and fibrinogen             - Evolution of albumin and </a:t>
                      </a:r>
                      <a:r>
                        <a:rPr lang="en-US" sz="4000" b="0" i="0" u="none" strike="noStrike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transthyretin</a:t>
                      </a:r>
                      <a:endParaRPr lang="en-US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D839B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525" marR="9525" marT="9525" marB="0">
                    <a:lnL w="12700" cap="flat" cmpd="sng" algn="ctr">
                      <a:solidFill>
                        <a:srgbClr val="1D839B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/>
        </p:nvGraphicFramePr>
        <p:xfrm>
          <a:off x="20922680" y="7962713"/>
          <a:ext cx="28875208" cy="7303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8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9258">
                <a:tc>
                  <a:txBody>
                    <a:bodyPr/>
                    <a:lstStyle/>
                    <a:p>
                      <a:pPr algn="l" fontAlgn="t"/>
                      <a:r>
                        <a:rPr lang="fr-FR" sz="44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fr-FR" sz="44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-1</a:t>
                      </a:r>
                      <a:b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EVIA </a:t>
                      </a:r>
                      <a:r>
                        <a:rPr lang="fr-FR" sz="40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endParaRPr lang="fr-FR" sz="40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fr-FR" sz="40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solidFill>
                      <a:srgbClr val="1D83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400" b="1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Study</a:t>
                      </a:r>
                      <a: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-2</a:t>
                      </a:r>
                      <a:br>
                        <a:rPr lang="fr-FR" sz="44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</a:br>
                      <a:r>
                        <a:rPr lang="fr-FR" sz="4000" b="0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VIVRE </a:t>
                      </a:r>
                      <a:r>
                        <a:rPr lang="fr-FR" sz="4000" b="0" i="0" u="none" strike="noStrike" dirty="0" err="1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Cohort</a:t>
                      </a:r>
                      <a:endParaRPr lang="fr-FR" sz="4000" b="0" i="0" u="none" strike="noStrike" dirty="0">
                        <a:solidFill>
                          <a:schemeClr val="bg1"/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555">
                <a:tc>
                  <a:txBody>
                    <a:bodyPr/>
                    <a:lstStyle/>
                    <a:p>
                      <a:pPr algn="l" fontAlgn="t"/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All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PS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1" i="0" u="none" strike="noStrike" dirty="0">
                          <a:solidFill>
                            <a:schemeClr val="bg1"/>
                          </a:solidFill>
                          <a:latin typeface="Calibri" pitchFamily="34" charset="0"/>
                          <a:cs typeface="Segoe UI" pitchFamily="34" charset="0"/>
                        </a:rPr>
                        <a:t>VIE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05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N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148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054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Gender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, Male (%)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32 (53.3%)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13 (43.3%)</a:t>
                      </a:r>
                      <a:endParaRPr lang="fr-FR" sz="40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19 (63.3%)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93 (62.8%)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Age (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years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75.8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9.1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73.5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8.6</a:t>
                      </a:r>
                      <a:endParaRPr lang="fr-FR" sz="4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78.3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9.1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68.9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13.3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Vascular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access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, AVF (%)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44 (73.3%)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22 (73.3%)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22 (73.3%)</a:t>
                      </a:r>
                      <a:endParaRPr lang="fr-FR" sz="4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  <a:cs typeface="Segoe U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117 (79.1%)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CRP (mg/L)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18.8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20.9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19.0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24.9</a:t>
                      </a:r>
                      <a:endParaRPr lang="fr-FR" sz="4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18.5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16.3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11.1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12.6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6154">
                <a:tc>
                  <a:txBody>
                    <a:bodyPr/>
                    <a:lstStyle/>
                    <a:p>
                      <a:pPr algn="l" fontAlgn="t"/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Hemoglobin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 (g/</a:t>
                      </a:r>
                      <a:r>
                        <a:rPr lang="fr-FR" sz="4000" b="0" i="0" u="none" strike="noStrik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dL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)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11.7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1.0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11.8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1.0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11.6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1.0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11.0</a:t>
                      </a:r>
                      <a:r>
                        <a:rPr lang="fr-FR" sz="4000" b="0" i="0" u="sng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+</a:t>
                      </a:r>
                      <a:r>
                        <a:rPr lang="fr-FR" sz="4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  <a:cs typeface="Segoe UI" pitchFamily="34" charset="0"/>
                        </a:rPr>
                        <a:t>1.3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7" name="Graphique 36"/>
          <p:cNvGraphicFramePr/>
          <p:nvPr/>
        </p:nvGraphicFramePr>
        <p:xfrm>
          <a:off x="19122480" y="18506306"/>
          <a:ext cx="10945216" cy="705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8" name="Rectangle 2002"/>
          <p:cNvSpPr>
            <a:spLocks noChangeArrowheads="1"/>
          </p:cNvSpPr>
          <p:nvPr/>
        </p:nvSpPr>
        <p:spPr bwMode="auto">
          <a:xfrm>
            <a:off x="21066696" y="17498194"/>
            <a:ext cx="90252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l-GR" sz="4000" dirty="0">
                <a:solidFill>
                  <a:srgbClr val="1D839B"/>
                </a:solidFill>
                <a:latin typeface="Calibri" pitchFamily="34" charset="0"/>
              </a:rPr>
              <a:t>Δ</a:t>
            </a:r>
            <a:r>
              <a:rPr lang="en-GB" sz="4000" dirty="0">
                <a:solidFill>
                  <a:srgbClr val="1D839B"/>
                </a:solidFill>
                <a:latin typeface="Calibri" pitchFamily="34" charset="0"/>
              </a:rPr>
              <a:t>EPO dose (IU) between M0 and M12</a:t>
            </a:r>
            <a:endParaRPr lang="en-GB" sz="4400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39" name="Rectangle 2002"/>
          <p:cNvSpPr>
            <a:spLocks noChangeArrowheads="1"/>
          </p:cNvSpPr>
          <p:nvPr/>
        </p:nvSpPr>
        <p:spPr bwMode="auto">
          <a:xfrm>
            <a:off x="22290832" y="22250722"/>
            <a:ext cx="18101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36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P= 0.011</a:t>
            </a:r>
            <a:endParaRPr lang="en-GB" sz="4000" dirty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0" name="Rectangle 2002"/>
          <p:cNvSpPr>
            <a:spLocks noChangeArrowheads="1"/>
          </p:cNvSpPr>
          <p:nvPr/>
        </p:nvSpPr>
        <p:spPr bwMode="auto">
          <a:xfrm>
            <a:off x="20922680" y="26355178"/>
            <a:ext cx="8928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24% EPO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reduction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dose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with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VIE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after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12 mo.</a:t>
            </a:r>
            <a:endParaRPr lang="en-GB" sz="6000" b="1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41" name="Text Box 779"/>
          <p:cNvSpPr txBox="1">
            <a:spLocks noChangeArrowheads="1"/>
          </p:cNvSpPr>
          <p:nvPr/>
        </p:nvSpPr>
        <p:spPr bwMode="auto">
          <a:xfrm>
            <a:off x="36188376" y="34924130"/>
            <a:ext cx="9793088" cy="1080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6382" tIns="43191" rIns="86382" bIns="43191"/>
          <a:lstStyle/>
          <a:p>
            <a:pPr algn="just" defTabSz="863600" eaLnBrk="0" hangingPunct="0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No improvement in CRP level was obtained.</a:t>
            </a:r>
          </a:p>
        </p:txBody>
      </p:sp>
      <p:graphicFrame>
        <p:nvGraphicFramePr>
          <p:cNvPr id="42" name="Graphique 41"/>
          <p:cNvGraphicFramePr/>
          <p:nvPr/>
        </p:nvGraphicFramePr>
        <p:xfrm>
          <a:off x="32153024" y="18722330"/>
          <a:ext cx="8571856" cy="6698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3" name="Rectangle 2002"/>
          <p:cNvSpPr>
            <a:spLocks noChangeArrowheads="1"/>
          </p:cNvSpPr>
          <p:nvPr/>
        </p:nvSpPr>
        <p:spPr bwMode="auto">
          <a:xfrm>
            <a:off x="36188376" y="26355178"/>
            <a:ext cx="14977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28% EPO dose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reduction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with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VIE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after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 12 mo</a:t>
            </a:r>
            <a:endParaRPr lang="en-GB" sz="5400" b="1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44" name="Rectangle 2002"/>
          <p:cNvSpPr>
            <a:spLocks noChangeArrowheads="1"/>
          </p:cNvSpPr>
          <p:nvPr/>
        </p:nvSpPr>
        <p:spPr bwMode="auto">
          <a:xfrm>
            <a:off x="36545512" y="19370402"/>
            <a:ext cx="18101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3600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P= </a:t>
            </a:r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0.001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6" name="Rectangle 2002"/>
          <p:cNvSpPr>
            <a:spLocks noChangeArrowheads="1"/>
          </p:cNvSpPr>
          <p:nvPr/>
        </p:nvSpPr>
        <p:spPr bwMode="auto">
          <a:xfrm>
            <a:off x="36188376" y="27143637"/>
            <a:ext cx="149776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31%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Iron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dose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reduction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with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VIE </a:t>
            </a:r>
            <a:r>
              <a:rPr lang="fr-FR" sz="5400" b="1" dirty="0" err="1">
                <a:solidFill>
                  <a:srgbClr val="1D839B"/>
                </a:solidFill>
                <a:latin typeface="Calibri" pitchFamily="34" charset="0"/>
              </a:rPr>
              <a:t>after</a:t>
            </a:r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  12 mo</a:t>
            </a:r>
            <a:endParaRPr lang="en-GB" sz="6000" b="1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47" name="Flèche droite 46"/>
          <p:cNvSpPr/>
          <p:nvPr/>
        </p:nvSpPr>
        <p:spPr bwMode="auto">
          <a:xfrm>
            <a:off x="19266496" y="26626807"/>
            <a:ext cx="1584176" cy="792088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Flèche droite 48"/>
          <p:cNvSpPr/>
          <p:nvPr/>
        </p:nvSpPr>
        <p:spPr bwMode="auto">
          <a:xfrm>
            <a:off x="34244160" y="26626807"/>
            <a:ext cx="1584176" cy="792088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2002"/>
          <p:cNvSpPr>
            <a:spLocks noChangeArrowheads="1"/>
          </p:cNvSpPr>
          <p:nvPr/>
        </p:nvSpPr>
        <p:spPr bwMode="auto">
          <a:xfrm>
            <a:off x="33308056" y="17498194"/>
            <a:ext cx="84765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4000" dirty="0">
                <a:solidFill>
                  <a:srgbClr val="1D839B"/>
                </a:solidFill>
                <a:latin typeface="Calibri" pitchFamily="34" charset="0"/>
              </a:rPr>
              <a:t>EPO doses (µg/</a:t>
            </a:r>
            <a:r>
              <a:rPr lang="fr-FR" sz="4000" dirty="0" err="1">
                <a:solidFill>
                  <a:srgbClr val="1D839B"/>
                </a:solidFill>
                <a:latin typeface="Calibri" pitchFamily="34" charset="0"/>
              </a:rPr>
              <a:t>month</a:t>
            </a:r>
            <a:r>
              <a:rPr lang="fr-FR" sz="4000" dirty="0">
                <a:solidFill>
                  <a:srgbClr val="1D839B"/>
                </a:solidFill>
                <a:latin typeface="Calibri" pitchFamily="34" charset="0"/>
              </a:rPr>
              <a:t>)</a:t>
            </a:r>
            <a:endParaRPr lang="en-GB" sz="4400" dirty="0">
              <a:solidFill>
                <a:srgbClr val="1D839B"/>
              </a:solidFill>
              <a:latin typeface="Calibri" pitchFamily="34" charset="0"/>
            </a:endParaRPr>
          </a:p>
        </p:txBody>
      </p:sp>
      <p:graphicFrame>
        <p:nvGraphicFramePr>
          <p:cNvPr id="50" name="Graphique 49"/>
          <p:cNvGraphicFramePr/>
          <p:nvPr/>
        </p:nvGraphicFramePr>
        <p:xfrm>
          <a:off x="41084920" y="18722330"/>
          <a:ext cx="9761440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2" name="Rectangle 2002"/>
          <p:cNvSpPr>
            <a:spLocks noChangeArrowheads="1"/>
          </p:cNvSpPr>
          <p:nvPr/>
        </p:nvSpPr>
        <p:spPr bwMode="auto">
          <a:xfrm>
            <a:off x="43337588" y="17498194"/>
            <a:ext cx="84765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fr-FR" sz="4000" dirty="0" err="1">
                <a:solidFill>
                  <a:srgbClr val="1D839B"/>
                </a:solidFill>
                <a:latin typeface="Calibri" pitchFamily="34" charset="0"/>
              </a:rPr>
              <a:t>Iron</a:t>
            </a:r>
            <a:r>
              <a:rPr lang="fr-FR" sz="4000" dirty="0">
                <a:solidFill>
                  <a:srgbClr val="1D839B"/>
                </a:solidFill>
                <a:latin typeface="Calibri" pitchFamily="34" charset="0"/>
              </a:rPr>
              <a:t> doses (mg/</a:t>
            </a:r>
            <a:r>
              <a:rPr lang="fr-FR" sz="4000" dirty="0" err="1">
                <a:solidFill>
                  <a:srgbClr val="1D839B"/>
                </a:solidFill>
                <a:latin typeface="Calibri" pitchFamily="34" charset="0"/>
              </a:rPr>
              <a:t>week</a:t>
            </a:r>
            <a:r>
              <a:rPr lang="fr-FR" sz="4000" dirty="0">
                <a:solidFill>
                  <a:srgbClr val="1D839B"/>
                </a:solidFill>
                <a:latin typeface="Calibri" pitchFamily="34" charset="0"/>
              </a:rPr>
              <a:t>)</a:t>
            </a:r>
            <a:endParaRPr lang="en-GB" sz="4400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53" name="Rectangle 2002"/>
          <p:cNvSpPr>
            <a:spLocks noChangeArrowheads="1"/>
          </p:cNvSpPr>
          <p:nvPr/>
        </p:nvSpPr>
        <p:spPr bwMode="auto">
          <a:xfrm>
            <a:off x="46629536" y="19370402"/>
            <a:ext cx="18101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GB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P= 0.002</a:t>
            </a:r>
            <a:endParaRPr lang="en-GB" sz="40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67" name="Tableau 66"/>
          <p:cNvGraphicFramePr>
            <a:graphicFrameLocks noGrp="1"/>
          </p:cNvGraphicFramePr>
          <p:nvPr/>
        </p:nvGraphicFramePr>
        <p:xfrm>
          <a:off x="34244160" y="29235498"/>
          <a:ext cx="1497766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0686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Calibri" pitchFamily="34" charset="0"/>
                        </a:rPr>
                        <a:t>M0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Calibri" pitchFamily="34" charset="0"/>
                        </a:rPr>
                        <a:t>M12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latin typeface="Calibri" pitchFamily="34" charset="0"/>
                        </a:rPr>
                        <a:t>P-value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361">
                <a:tc>
                  <a:txBody>
                    <a:bodyPr/>
                    <a:lstStyle/>
                    <a:p>
                      <a:pPr algn="l"/>
                      <a:r>
                        <a:rPr lang="fr-FR" sz="40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Hemoglobin</a:t>
                      </a:r>
                      <a:r>
                        <a:rPr lang="fr-FR" sz="4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(g/</a:t>
                      </a:r>
                      <a:r>
                        <a:rPr lang="fr-FR" sz="40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dL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11.0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11.9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8.4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25">
                <a:tc>
                  <a:txBody>
                    <a:bodyPr/>
                    <a:lstStyle/>
                    <a:p>
                      <a:pPr algn="l"/>
                      <a:r>
                        <a:rPr lang="fr-FR" sz="40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Ferritin</a:t>
                      </a:r>
                      <a:r>
                        <a:rPr lang="fr-FR" sz="4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 (µg/L)</a:t>
                      </a:r>
                      <a:endParaRPr lang="fr-FR" sz="4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308.6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192.9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442.7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265.6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&lt;0.05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9812">
                <a:tc>
                  <a:txBody>
                    <a:bodyPr/>
                    <a:lstStyle/>
                    <a:p>
                      <a:pPr algn="l"/>
                      <a:r>
                        <a:rPr lang="fr-FR" sz="40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Transferrin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 Saturation </a:t>
                      </a:r>
                      <a:r>
                        <a:rPr lang="fr-FR" sz="40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(%)</a:t>
                      </a:r>
                      <a:endParaRPr lang="fr-FR" sz="4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25.0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29.3</a:t>
                      </a:r>
                      <a:r>
                        <a:rPr lang="fr-FR" sz="4000" u="sng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+</a:t>
                      </a: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13.9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itchFamily="34" charset="0"/>
                        </a:rPr>
                        <a:t>&lt;0.05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" name="Rectangle 2002"/>
          <p:cNvSpPr>
            <a:spLocks noChangeArrowheads="1"/>
          </p:cNvSpPr>
          <p:nvPr/>
        </p:nvSpPr>
        <p:spPr bwMode="auto">
          <a:xfrm>
            <a:off x="36188376" y="33856784"/>
            <a:ext cx="14257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I</a:t>
            </a:r>
            <a:r>
              <a:rPr lang="en-US" sz="5400" b="1" dirty="0" err="1">
                <a:solidFill>
                  <a:srgbClr val="1D839B"/>
                </a:solidFill>
                <a:latin typeface="Calibri" pitchFamily="34" charset="0"/>
              </a:rPr>
              <a:t>ncreased</a:t>
            </a:r>
            <a:r>
              <a:rPr lang="en-US" sz="5400" b="1" dirty="0">
                <a:solidFill>
                  <a:srgbClr val="1D839B"/>
                </a:solidFill>
                <a:latin typeface="Calibri" pitchFamily="34" charset="0"/>
              </a:rPr>
              <a:t> </a:t>
            </a:r>
            <a:r>
              <a:rPr lang="en-US" sz="5400" b="1" dirty="0" err="1">
                <a:solidFill>
                  <a:srgbClr val="1D839B"/>
                </a:solidFill>
                <a:latin typeface="Calibri" pitchFamily="34" charset="0"/>
              </a:rPr>
              <a:t>ferritin</a:t>
            </a:r>
            <a:r>
              <a:rPr lang="en-US" sz="5400" b="1" dirty="0">
                <a:solidFill>
                  <a:srgbClr val="1D839B"/>
                </a:solidFill>
                <a:latin typeface="Calibri" pitchFamily="34" charset="0"/>
              </a:rPr>
              <a:t> and TSAT levels</a:t>
            </a:r>
            <a:endParaRPr lang="en-GB" sz="5400" b="1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69" name="Flèche droite 68"/>
          <p:cNvSpPr/>
          <p:nvPr/>
        </p:nvSpPr>
        <p:spPr bwMode="auto">
          <a:xfrm>
            <a:off x="34244160" y="33411962"/>
            <a:ext cx="1584176" cy="792088"/>
          </a:xfrm>
          <a:prstGeom prst="right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Rectangle 2002"/>
          <p:cNvSpPr>
            <a:spLocks noChangeArrowheads="1"/>
          </p:cNvSpPr>
          <p:nvPr/>
        </p:nvSpPr>
        <p:spPr bwMode="auto">
          <a:xfrm>
            <a:off x="36188376" y="33051922"/>
            <a:ext cx="1425758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fr-FR" sz="5400" b="1" dirty="0">
                <a:solidFill>
                  <a:srgbClr val="1D839B"/>
                </a:solidFill>
                <a:latin typeface="Calibri" pitchFamily="34" charset="0"/>
              </a:rPr>
              <a:t>S</a:t>
            </a:r>
            <a:r>
              <a:rPr lang="en-US" sz="5400" b="1" dirty="0">
                <a:solidFill>
                  <a:srgbClr val="1D839B"/>
                </a:solidFill>
                <a:latin typeface="Calibri" pitchFamily="34" charset="0"/>
              </a:rPr>
              <a:t>table hemoglobin and serum iron levels</a:t>
            </a:r>
            <a:endParaRPr lang="en-GB" sz="5400" b="1" dirty="0">
              <a:solidFill>
                <a:srgbClr val="1D839B"/>
              </a:solidFill>
              <a:latin typeface="Calibri" pitchFamily="34" charset="0"/>
            </a:endParaRPr>
          </a:p>
        </p:txBody>
      </p:sp>
      <p:sp>
        <p:nvSpPr>
          <p:cNvPr id="61" name="Rectangle à coins arrondis 60"/>
          <p:cNvSpPr/>
          <p:nvPr/>
        </p:nvSpPr>
        <p:spPr bwMode="auto">
          <a:xfrm>
            <a:off x="184376" y="31971802"/>
            <a:ext cx="29739304" cy="388868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rgbClr val="1D839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bg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 Box 779"/>
          <p:cNvSpPr txBox="1">
            <a:spLocks noChangeArrowheads="1"/>
          </p:cNvSpPr>
          <p:nvPr/>
        </p:nvSpPr>
        <p:spPr bwMode="auto">
          <a:xfrm>
            <a:off x="544416" y="32547866"/>
            <a:ext cx="28155128" cy="37444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6382" tIns="43191" rIns="86382" bIns="43191"/>
          <a:lstStyle/>
          <a:p>
            <a:pPr algn="just" defTabSz="863600" eaLnBrk="0" hangingPunct="0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Both multicenter prospective studies confirm that </a:t>
            </a:r>
            <a:r>
              <a:rPr lang="en-US" sz="4400" b="1" dirty="0">
                <a:solidFill>
                  <a:srgbClr val="1D839B"/>
                </a:solidFill>
                <a:latin typeface="Optima" pitchFamily="34" charset="0"/>
                <a:cs typeface="Arial" pitchFamily="34" charset="0"/>
              </a:rPr>
              <a:t>vitamin E-coated PS membrane can </a:t>
            </a:r>
            <a:r>
              <a:rPr lang="en-US" sz="4400" b="1" u="sng" dirty="0">
                <a:solidFill>
                  <a:srgbClr val="1D839B"/>
                </a:solidFill>
                <a:latin typeface="Optima" pitchFamily="34" charset="0"/>
                <a:cs typeface="Arial" pitchFamily="34" charset="0"/>
              </a:rPr>
              <a:t>improve EPO efficacy in dialysis patients with low grade inflammation</a:t>
            </a:r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. </a:t>
            </a:r>
          </a:p>
          <a:p>
            <a:pPr algn="just" defTabSz="863600" eaLnBrk="0" hangingPunct="0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Such positive effect appears independent of inflammation and nutritional parameters but associated with an improvement of iron metabolism.</a:t>
            </a:r>
          </a:p>
        </p:txBody>
      </p:sp>
      <p:pic>
        <p:nvPicPr>
          <p:cNvPr id="48" name="Picture 4" descr="C:\Users\tfontaine\Desktop\Capture n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08" y="3433407"/>
            <a:ext cx="2232450" cy="1154005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65440" y="216274"/>
            <a:ext cx="24574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4" name="Groupe 73"/>
          <p:cNvGrpSpPr/>
          <p:nvPr/>
        </p:nvGrpSpPr>
        <p:grpSpPr>
          <a:xfrm>
            <a:off x="43285520" y="2736554"/>
            <a:ext cx="17241560" cy="2854191"/>
            <a:chOff x="544416" y="3096594"/>
            <a:chExt cx="17241560" cy="2854191"/>
          </a:xfrm>
        </p:grpSpPr>
        <p:grpSp>
          <p:nvGrpSpPr>
            <p:cNvPr id="71" name="Groupe 70"/>
            <p:cNvGrpSpPr/>
            <p:nvPr/>
          </p:nvGrpSpPr>
          <p:grpSpPr>
            <a:xfrm>
              <a:off x="544416" y="3888682"/>
              <a:ext cx="17241560" cy="2062103"/>
              <a:chOff x="544416" y="2808562"/>
              <a:chExt cx="17241560" cy="2062103"/>
            </a:xfrm>
          </p:grpSpPr>
          <p:sp>
            <p:nvSpPr>
              <p:cNvPr id="63" name="ZoneTexte 62"/>
              <p:cNvSpPr txBox="1"/>
              <p:nvPr/>
            </p:nvSpPr>
            <p:spPr>
              <a:xfrm>
                <a:off x="544416" y="2808562"/>
                <a:ext cx="12457384" cy="2062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Colmar (AURAL)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La Rochelle (CHG)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Montpellier (CHU)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Montpellier, Ganges, Clermont l’Hérault  (AIDER)</a:t>
                </a:r>
              </a:p>
            </p:txBody>
          </p:sp>
          <p:sp>
            <p:nvSpPr>
              <p:cNvPr id="66" name="ZoneTexte 65"/>
              <p:cNvSpPr txBox="1"/>
              <p:nvPr/>
            </p:nvSpPr>
            <p:spPr>
              <a:xfrm>
                <a:off x="5328592" y="2808562"/>
                <a:ext cx="12457384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Montreuil ( )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Nice (AGAHTIR)</a:t>
                </a:r>
              </a:p>
              <a:p>
                <a:pPr>
                  <a:buFont typeface="Arial" pitchFamily="34" charset="0"/>
                  <a:buChar char="•"/>
                  <a:defRPr/>
                </a:pPr>
                <a:r>
                  <a:rPr lang="fr-FR" sz="3200" dirty="0">
                    <a:solidFill>
                      <a:schemeClr val="accent1"/>
                    </a:solidFill>
                    <a:latin typeface="Arial Narrow" pitchFamily="34" charset="0"/>
                  </a:rPr>
                  <a:t> St Quentin ( )</a:t>
                </a:r>
              </a:p>
            </p:txBody>
          </p:sp>
        </p:grpSp>
        <p:sp>
          <p:nvSpPr>
            <p:cNvPr id="73" name="ZoneTexte 72"/>
            <p:cNvSpPr txBox="1"/>
            <p:nvPr/>
          </p:nvSpPr>
          <p:spPr>
            <a:xfrm>
              <a:off x="616424" y="3096594"/>
              <a:ext cx="24769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600" b="1" dirty="0">
                  <a:solidFill>
                    <a:schemeClr val="accent1"/>
                  </a:solidFill>
                  <a:latin typeface="Berlin Sans FB Demi" pitchFamily="34" charset="0"/>
                </a:rPr>
                <a:t>EVIA </a:t>
              </a:r>
              <a:r>
                <a:rPr lang="fr-FR" sz="3600" b="1" dirty="0" err="1">
                  <a:solidFill>
                    <a:schemeClr val="accent1"/>
                  </a:solidFill>
                  <a:latin typeface="Berlin Sans FB Demi" pitchFamily="34" charset="0"/>
                </a:rPr>
                <a:t>Study</a:t>
              </a:r>
              <a:endParaRPr lang="fr-FR" sz="3600" b="1" dirty="0">
                <a:solidFill>
                  <a:schemeClr val="accent1"/>
                </a:solidFill>
                <a:latin typeface="Berlin Sans FB Demi" pitchFamily="34" charset="0"/>
              </a:endParaRPr>
            </a:p>
          </p:txBody>
        </p:sp>
      </p:grpSp>
      <p:sp>
        <p:nvSpPr>
          <p:cNvPr id="76" name="Titre 4"/>
          <p:cNvSpPr txBox="1">
            <a:spLocks/>
          </p:cNvSpPr>
          <p:nvPr/>
        </p:nvSpPr>
        <p:spPr>
          <a:xfrm>
            <a:off x="400400" y="4669732"/>
            <a:ext cx="518457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0322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Albi</a:t>
            </a:r>
            <a:b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Alençon</a:t>
            </a:r>
            <a:b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Amiens</a:t>
            </a:r>
            <a:b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Annonay</a:t>
            </a:r>
            <a:b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Cabestany (</a:t>
            </a:r>
            <a:r>
              <a:rPr kumimoji="0" lang="fr-FR" sz="3200" i="0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Medipôle</a:t>
            </a:r>
            <a: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)</a:t>
            </a:r>
          </a:p>
          <a:p>
            <a:pPr lvl="0" defTabSz="4032250" eaLnBrk="0" hangingPunct="0">
              <a:defRPr/>
            </a:pPr>
            <a:r>
              <a:rPr lang="fr-FR" sz="3200" kern="0" dirty="0">
                <a:solidFill>
                  <a:schemeClr val="accent1"/>
                </a:solidFill>
                <a:latin typeface="Arial Narrow" pitchFamily="34" charset="0"/>
              </a:rPr>
              <a:t>Carcassonne </a:t>
            </a:r>
            <a:br>
              <a:rPr kumimoji="0" lang="fr-FR" sz="320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fr-FR" sz="32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7" name="Titre 4"/>
          <p:cNvSpPr txBox="1">
            <a:spLocks/>
          </p:cNvSpPr>
          <p:nvPr/>
        </p:nvSpPr>
        <p:spPr>
          <a:xfrm>
            <a:off x="4576864" y="4669732"/>
            <a:ext cx="4608512" cy="35394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fr-FR" sz="3200" kern="0" dirty="0">
                <a:solidFill>
                  <a:schemeClr val="accent1"/>
                </a:solidFill>
                <a:latin typeface="Arial Narrow" pitchFamily="34" charset="0"/>
              </a:rPr>
              <a:t>Clermont-Ferrand ()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Creil Fleurines ()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Creil Senlis (UDM)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Dourlers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  <a:t>Dunkerque</a:t>
            </a:r>
            <a:b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  <a:t>Lille (Louvière) 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8" name="Titre 4"/>
          <p:cNvSpPr txBox="1">
            <a:spLocks/>
          </p:cNvSpPr>
          <p:nvPr/>
        </p:nvSpPr>
        <p:spPr>
          <a:xfrm>
            <a:off x="8969352" y="4669732"/>
            <a:ext cx="4680520" cy="35394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  <a:t>Lyon (CHU)</a:t>
            </a:r>
            <a:b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</a:br>
            <a:r>
              <a:rPr lang="fr-FR" sz="3200" dirty="0">
                <a:solidFill>
                  <a:schemeClr val="accent1"/>
                </a:solidFill>
                <a:latin typeface="Arial Narrow" pitchFamily="34" charset="0"/>
              </a:rPr>
              <a:t>Marseille (AGDUC) </a:t>
            </a:r>
          </a:p>
          <a:p>
            <a:pPr lvl="0" fontAlgn="auto">
              <a:spcAft>
                <a:spcPts val="0"/>
              </a:spcAft>
              <a:defRPr/>
            </a:pP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Merignies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Montreuil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Nantes (Echo)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Narbonne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79" name="Titre 4"/>
          <p:cNvSpPr txBox="1">
            <a:spLocks/>
          </p:cNvSpPr>
          <p:nvPr/>
        </p:nvSpPr>
        <p:spPr>
          <a:xfrm>
            <a:off x="13649872" y="4669732"/>
            <a:ext cx="4680520" cy="255454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Rouen (CHU)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St Léonard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St Martin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Toulouse (CHU?)</a:t>
            </a:r>
            <a:b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</a:b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mbrana2001Folie">
  <a:themeElements>
    <a:clrScheme name="Membrana2001Folie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F1136"/>
      </a:accent1>
      <a:accent2>
        <a:srgbClr val="199D9D"/>
      </a:accent2>
      <a:accent3>
        <a:srgbClr val="FFFFFF"/>
      </a:accent3>
      <a:accent4>
        <a:srgbClr val="000000"/>
      </a:accent4>
      <a:accent5>
        <a:srgbClr val="D4AAAE"/>
      </a:accent5>
      <a:accent6>
        <a:srgbClr val="168E8E"/>
      </a:accent6>
      <a:hlink>
        <a:srgbClr val="FF7E27"/>
      </a:hlink>
      <a:folHlink>
        <a:srgbClr val="656D71"/>
      </a:folHlink>
    </a:clrScheme>
    <a:fontScheme name="Membrana2001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mbrana2001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a2001Folie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a2001Foli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a2001Foli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a2001Folie 5">
        <a:dk1>
          <a:srgbClr val="777777"/>
        </a:dk1>
        <a:lt1>
          <a:srgbClr val="FFFFFF"/>
        </a:lt1>
        <a:dk2>
          <a:srgbClr val="CC2456"/>
        </a:dk2>
        <a:lt2>
          <a:srgbClr val="FFFF00"/>
        </a:lt2>
        <a:accent1>
          <a:srgbClr val="CCFF33"/>
        </a:accent1>
        <a:accent2>
          <a:srgbClr val="FF9900"/>
        </a:accent2>
        <a:accent3>
          <a:srgbClr val="E2ACB4"/>
        </a:accent3>
        <a:accent4>
          <a:srgbClr val="DADADA"/>
        </a:accent4>
        <a:accent5>
          <a:srgbClr val="E2FFAD"/>
        </a:accent5>
        <a:accent6>
          <a:srgbClr val="E78A00"/>
        </a:accent6>
        <a:hlink>
          <a:srgbClr val="66FFFF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mbrana2001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F1136"/>
        </a:accent1>
        <a:accent2>
          <a:srgbClr val="199D9D"/>
        </a:accent2>
        <a:accent3>
          <a:srgbClr val="FFFFFF"/>
        </a:accent3>
        <a:accent4>
          <a:srgbClr val="000000"/>
        </a:accent4>
        <a:accent5>
          <a:srgbClr val="D4AAAE"/>
        </a:accent5>
        <a:accent6>
          <a:srgbClr val="168E8E"/>
        </a:accent6>
        <a:hlink>
          <a:srgbClr val="FF7E27"/>
        </a:hlink>
        <a:folHlink>
          <a:srgbClr val="656D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mbrana2001Folie 7">
        <a:dk1>
          <a:srgbClr val="777777"/>
        </a:dk1>
        <a:lt1>
          <a:srgbClr val="FFFFFF"/>
        </a:lt1>
        <a:dk2>
          <a:srgbClr val="AF1136"/>
        </a:dk2>
        <a:lt2>
          <a:srgbClr val="FFFFFF"/>
        </a:lt2>
        <a:accent1>
          <a:srgbClr val="AF1136"/>
        </a:accent1>
        <a:accent2>
          <a:srgbClr val="199D9D"/>
        </a:accent2>
        <a:accent3>
          <a:srgbClr val="D4AAAE"/>
        </a:accent3>
        <a:accent4>
          <a:srgbClr val="DADADA"/>
        </a:accent4>
        <a:accent5>
          <a:srgbClr val="D4AAAE"/>
        </a:accent5>
        <a:accent6>
          <a:srgbClr val="168E8E"/>
        </a:accent6>
        <a:hlink>
          <a:srgbClr val="FF7E27"/>
        </a:hlink>
        <a:folHlink>
          <a:srgbClr val="656D7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Office\Vorlagen\Präsentationsdesigns\Membrana2001Folie.pot</Template>
  <TotalTime>3675</TotalTime>
  <Words>678</Words>
  <Application>Microsoft Office PowerPoint</Application>
  <PresentationFormat>Personnalisé</PresentationFormat>
  <Paragraphs>122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Berlin Sans FB Demi</vt:lpstr>
      <vt:lpstr>Calibri</vt:lpstr>
      <vt:lpstr>Monotype Sorts</vt:lpstr>
      <vt:lpstr>Optima</vt:lpstr>
      <vt:lpstr>Symbol</vt:lpstr>
      <vt:lpstr>Times New Roman</vt:lpstr>
      <vt:lpstr>Membrana2001Folie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MM</dc:creator>
  <cp:lastModifiedBy>Laetitia BARBE</cp:lastModifiedBy>
  <cp:revision>461</cp:revision>
  <cp:lastPrinted>2019-10-28T08:46:03Z</cp:lastPrinted>
  <dcterms:created xsi:type="dcterms:W3CDTF">1999-09-13T07:40:12Z</dcterms:created>
  <dcterms:modified xsi:type="dcterms:W3CDTF">2020-08-16T07:54:14Z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braryName">
    <vt:lpwstr>livelink auf livelink.wwl.intra </vt:lpwstr>
  </property>
  <property fmtid="{D5CDD505-2E9C-101B-9397-08002B2CF9AE}" pid="3" name="DocumentName">
    <vt:lpwstr>2001-09Hyperphosphatämie-Krieter1.ppt</vt:lpwstr>
  </property>
  <property fmtid="{D5CDD505-2E9C-101B-9397-08002B2CF9AE}" pid="4" name="ItemID">
    <vt:lpwstr>1142544:-2000</vt:lpwstr>
  </property>
  <property fmtid="{D5CDD505-2E9C-101B-9397-08002B2CF9AE}" pid="5" name="Version">
    <vt:lpwstr> 1</vt:lpwstr>
  </property>
  <property fmtid="{D5CDD505-2E9C-101B-9397-08002B2CF9AE}" pid="6" name="LastOperation">
    <vt:lpwstr>SavedAs</vt:lpwstr>
  </property>
</Properties>
</file>